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60" r:id="rId5"/>
    <p:sldId id="264" r:id="rId6"/>
    <p:sldId id="258" r:id="rId7"/>
    <p:sldId id="265" r:id="rId8"/>
    <p:sldId id="259" r:id="rId9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D17"/>
    <a:srgbClr val="B2FF59"/>
    <a:srgbClr val="59FFA1"/>
    <a:srgbClr val="00F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8"/>
    <p:restoredTop sz="95179"/>
  </p:normalViewPr>
  <p:slideViewPr>
    <p:cSldViewPr snapToGrid="0" snapToObjects="1">
      <p:cViewPr varScale="1">
        <p:scale>
          <a:sx n="86" d="100"/>
          <a:sy n="86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681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171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495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41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30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757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796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945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375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87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22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468A-4558-9740-8B0B-F6AC9A5B09C0}" type="datetimeFigureOut">
              <a:rPr lang="es-ES_tradnl" smtClean="0"/>
              <a:t>23/1/17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9C89E-016C-AF41-9E41-0863CC9DCC6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86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2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5" Type="http://schemas.openxmlformats.org/officeDocument/2006/relationships/hyperlink" Target="https://my.matterport.com/show/?m=W43t7bYLcxV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mailto:contacto@primeraraiz.com" TargetMode="External"/><Relationship Id="rId5" Type="http://schemas.openxmlformats.org/officeDocument/2006/relationships/hyperlink" Target="http://primeraraiz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060000" y="4680000"/>
            <a:ext cx="5580000" cy="1474419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</p:spPr>
        <p:txBody>
          <a:bodyPr wrap="square" lIns="180000" tIns="90000" rIns="180000" bIns="90000" rtlCol="0">
            <a:spAutoFit/>
          </a:bodyPr>
          <a:lstStyle/>
          <a:p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Tu espacio en realidad virtual</a:t>
            </a:r>
          </a:p>
          <a:p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abierto las 24 horas</a:t>
            </a:r>
          </a:p>
          <a:p>
            <a:r>
              <a:rPr lang="es-ES_tradnl" sz="2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</a:t>
            </a:r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ara usuarios de todo el mundo</a:t>
            </a:r>
          </a:p>
        </p:txBody>
      </p:sp>
    </p:spTree>
    <p:extLst>
      <p:ext uri="{BB962C8B-B14F-4D97-AF65-F5344CB8AC3E}">
        <p14:creationId xmlns:p14="http://schemas.microsoft.com/office/powerpoint/2010/main" val="1506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420000" y="2160000"/>
            <a:ext cx="4680000" cy="3428801"/>
          </a:xfrm>
          <a:prstGeom prst="rect">
            <a:avLst/>
          </a:prstGeom>
          <a:solidFill>
            <a:schemeClr val="tx1">
              <a:lumMod val="75000"/>
              <a:lumOff val="25000"/>
              <a:alpha val="45000"/>
            </a:schemeClr>
          </a:solidFill>
        </p:spPr>
        <p:txBody>
          <a:bodyPr wrap="square" lIns="180000" tIns="90000" rIns="180000" bIns="90000" rtlCol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s-ES_tradnl" sz="3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Ideal para</a:t>
            </a:r>
          </a:p>
          <a:p>
            <a:pPr algn="r"/>
            <a:r>
              <a:rPr lang="es-ES_tradnl" sz="3200" dirty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i</a:t>
            </a:r>
            <a:r>
              <a:rPr lang="es-ES_tradnl" sz="3200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nmuebles en venta</a:t>
            </a:r>
          </a:p>
          <a:p>
            <a:pPr algn="r"/>
            <a:r>
              <a:rPr lang="es-ES_tradnl" sz="3200" dirty="0" err="1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showrooms</a:t>
            </a:r>
            <a:endParaRPr lang="es-ES_tradnl" sz="3200" dirty="0" smtClean="0">
              <a:solidFill>
                <a:srgbClr val="59FFA1"/>
              </a:solidFill>
              <a:latin typeface="Roboto" charset="0"/>
              <a:ea typeface="Roboto" charset="0"/>
              <a:cs typeface="Roboto" charset="0"/>
            </a:endParaRPr>
          </a:p>
          <a:p>
            <a:pPr algn="r"/>
            <a:r>
              <a:rPr lang="es-ES_tradnl" sz="3200" dirty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h</a:t>
            </a:r>
            <a:r>
              <a:rPr lang="es-ES_tradnl" sz="3200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oteles</a:t>
            </a:r>
          </a:p>
          <a:p>
            <a:pPr algn="r"/>
            <a:r>
              <a:rPr lang="es-ES_tradnl" sz="3200" dirty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e</a:t>
            </a:r>
            <a:r>
              <a:rPr lang="es-ES_tradnl" sz="3200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spacios culturales</a:t>
            </a:r>
          </a:p>
          <a:p>
            <a:pPr algn="r"/>
            <a:r>
              <a:rPr lang="es-ES_tradnl" sz="3200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y mucho m</a:t>
            </a:r>
            <a:r>
              <a:rPr lang="es-ES" sz="3200" dirty="0" err="1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ás</a:t>
            </a:r>
            <a:r>
              <a:rPr lang="es-ES" sz="3200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...</a:t>
            </a:r>
            <a:endParaRPr lang="es-ES_tradnl" sz="3200" dirty="0" smtClean="0">
              <a:solidFill>
                <a:srgbClr val="59FFA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00000" y="1440000"/>
            <a:ext cx="5704000" cy="1474419"/>
          </a:xfrm>
          <a:prstGeom prst="rect">
            <a:avLst/>
          </a:prstGeom>
          <a:solidFill>
            <a:schemeClr val="tx1">
              <a:lumMod val="75000"/>
              <a:lumOff val="25000"/>
              <a:alpha val="35000"/>
            </a:schemeClr>
          </a:solidFill>
        </p:spPr>
        <p:txBody>
          <a:bodyPr wrap="square" lIns="180000" tIns="90000" rIns="180000" bIns="90000" rtlCol="0">
            <a:spAutoFit/>
          </a:bodyPr>
          <a:lstStyle/>
          <a:p>
            <a:r>
              <a:rPr lang="es-ES_tradnl" sz="2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Impresiona y consigue m</a:t>
            </a:r>
            <a:r>
              <a:rPr lang="es-ES" sz="26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ás</a:t>
            </a:r>
            <a:r>
              <a:rPr lang="es-ES" sz="2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clientes</a:t>
            </a:r>
            <a:endParaRPr lang="es-ES_tradnl" sz="26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s-ES_tradnl" sz="2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Destaca entre tus competidores</a:t>
            </a:r>
          </a:p>
          <a:p>
            <a:r>
              <a:rPr lang="es-ES_tradnl" sz="32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¡Vende m</a:t>
            </a:r>
            <a:r>
              <a:rPr lang="es-ES" sz="32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ás</a:t>
            </a:r>
            <a:r>
              <a:rPr lang="es-ES" sz="32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rápido!</a:t>
            </a:r>
            <a:endParaRPr lang="es-ES_tradnl" sz="32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124200" y="4660900"/>
            <a:ext cx="5003800" cy="2197100"/>
          </a:xfrm>
          <a:prstGeom prst="rect">
            <a:avLst/>
          </a:prstGeom>
          <a:solidFill>
            <a:srgbClr val="B2FF59">
              <a:alpha val="75000"/>
            </a:srgb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3928140" y="4869920"/>
            <a:ext cx="4098360" cy="1166643"/>
          </a:xfrm>
          <a:prstGeom prst="rect">
            <a:avLst/>
          </a:prstGeom>
          <a:noFill/>
          <a:effectLst/>
        </p:spPr>
        <p:txBody>
          <a:bodyPr wrap="square" lIns="180000" tIns="90000" rIns="180000" bIns="90000" rtlCol="0">
            <a:spAutoFit/>
          </a:bodyPr>
          <a:lstStyle/>
          <a:p>
            <a:pPr algn="r"/>
            <a:r>
              <a:rPr lang="es-ES" sz="1600" dirty="0" smtClean="0">
                <a:latin typeface="Roboto" charset="0"/>
                <a:ea typeface="Roboto" charset="0"/>
                <a:cs typeface="Roboto" charset="0"/>
              </a:rPr>
              <a:t>La probabilidad de que un cliente contacte a un agente inmobiliario aumenta 60% después de ver el tour virtual de una propiedad. </a:t>
            </a:r>
            <a:endParaRPr lang="es-ES_tradnl" sz="16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960" y="5008245"/>
            <a:ext cx="975360" cy="7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  <a:alpha val="25000"/>
              </a:schemeClr>
            </a:gs>
            <a:gs pos="100000">
              <a:srgbClr val="FFFFFF"/>
            </a:gs>
            <a:gs pos="10000">
              <a:schemeClr val="tx1">
                <a:alpha val="15000"/>
              </a:schemeClr>
            </a:gs>
            <a:gs pos="40000">
              <a:schemeClr val="bg1">
                <a:alpha val="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10000" y="1260000"/>
            <a:ext cx="4770000" cy="2705526"/>
          </a:xfrm>
          <a:prstGeom prst="rect">
            <a:avLst/>
          </a:prstGeom>
          <a:noFill/>
        </p:spPr>
        <p:txBody>
          <a:bodyPr wrap="square" lIns="180000" tIns="90000" rIns="180000" bIns="900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_tradnl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Herramientas que impactan y se adaptan a tus necesidades </a:t>
            </a:r>
            <a:endParaRPr lang="es-ES" sz="2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s-ES" sz="2200" b="1" dirty="0" smtClean="0">
                <a:solidFill>
                  <a:srgbClr val="64DD17"/>
                </a:solidFill>
                <a:latin typeface="Roboto" charset="0"/>
                <a:ea typeface="Roboto" charset="0"/>
                <a:cs typeface="Roboto" charset="0"/>
              </a:rPr>
              <a:t>Vista de planos y maquetas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s-ES" sz="2200" b="1" dirty="0" smtClean="0">
                <a:solidFill>
                  <a:srgbClr val="64DD17"/>
                </a:solidFill>
                <a:latin typeface="Roboto" charset="0"/>
                <a:ea typeface="Roboto" charset="0"/>
                <a:cs typeface="Roboto" charset="0"/>
              </a:rPr>
              <a:t>Etiquetas interactivas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s-ES" sz="2200" b="1" dirty="0" smtClean="0">
                <a:solidFill>
                  <a:srgbClr val="64DD17"/>
                </a:solidFill>
                <a:latin typeface="Roboto" charset="0"/>
                <a:ea typeface="Roboto" charset="0"/>
                <a:cs typeface="Roboto" charset="0"/>
              </a:rPr>
              <a:t>Inmersión completa </a:t>
            </a:r>
            <a:r>
              <a:rPr lang="es-ES" sz="2200" b="1" dirty="0" smtClean="0">
                <a:solidFill>
                  <a:srgbClr val="64DD17"/>
                </a:solidFill>
                <a:latin typeface="Roboto" charset="0"/>
                <a:ea typeface="Roboto" charset="0"/>
                <a:cs typeface="Roboto" charset="0"/>
              </a:rPr>
              <a:t>con lentes </a:t>
            </a:r>
            <a:r>
              <a:rPr lang="es-ES" sz="2200" b="1" dirty="0" smtClean="0">
                <a:solidFill>
                  <a:srgbClr val="64DD17"/>
                </a:solidFill>
                <a:latin typeface="Roboto" charset="0"/>
                <a:ea typeface="Roboto" charset="0"/>
                <a:cs typeface="Roboto" charset="0"/>
              </a:rPr>
              <a:t>lentes de realidad virtual</a:t>
            </a:r>
            <a:endParaRPr lang="es-ES_tradnl" sz="2200" b="1" dirty="0" smtClean="0">
              <a:solidFill>
                <a:srgbClr val="64DD17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794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960" y="4817745"/>
            <a:ext cx="975360" cy="78295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00000" y="2160000"/>
            <a:ext cx="6135800" cy="3567300"/>
          </a:xfrm>
          <a:prstGeom prst="rect">
            <a:avLst/>
          </a:prstGeom>
          <a:solidFill>
            <a:schemeClr val="tx1">
              <a:lumMod val="75000"/>
              <a:lumOff val="25000"/>
              <a:alpha val="45000"/>
            </a:schemeClr>
          </a:solidFill>
        </p:spPr>
        <p:txBody>
          <a:bodyPr wrap="square" lIns="180000" tIns="90000" rIns="180000" bIns="90000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Difusión multiplataforma</a:t>
            </a:r>
          </a:p>
          <a:p>
            <a:endParaRPr lang="es-ES" sz="2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s-ES" sz="2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s-ES" sz="2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s-ES" sz="2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s-ES" sz="2400" dirty="0" smtClean="0">
              <a:solidFill>
                <a:srgbClr val="B2FF59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s-ES" sz="2400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Fácil </a:t>
            </a:r>
            <a:r>
              <a:rPr lang="es-ES" sz="2400" dirty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de integrar en tu página web</a:t>
            </a:r>
          </a:p>
          <a:p>
            <a:r>
              <a:rPr lang="es-ES" sz="2400" dirty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Envíalo </a:t>
            </a:r>
            <a:r>
              <a:rPr lang="es-ES" sz="2400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por </a:t>
            </a:r>
            <a:r>
              <a:rPr lang="es-ES" sz="2400" dirty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correo o </a:t>
            </a:r>
            <a:r>
              <a:rPr lang="es-ES" sz="2400" i="1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WhatsApp</a:t>
            </a:r>
            <a:endParaRPr lang="es-ES" sz="2400" i="1" dirty="0">
              <a:solidFill>
                <a:srgbClr val="B2FF59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s-ES" sz="2400" dirty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Ideal para </a:t>
            </a:r>
            <a:r>
              <a:rPr lang="es-ES" sz="2400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compartir en </a:t>
            </a:r>
            <a:r>
              <a:rPr lang="es-ES" sz="2400" dirty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redes </a:t>
            </a:r>
            <a:r>
              <a:rPr lang="es-ES" sz="2400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sociales</a:t>
            </a:r>
            <a:endParaRPr lang="es-ES" sz="2400" dirty="0">
              <a:solidFill>
                <a:srgbClr val="B2FF59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0" y="2641600"/>
            <a:ext cx="1625600" cy="16256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060" y="2889954"/>
            <a:ext cx="1143000" cy="1143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072" y="2843726"/>
            <a:ext cx="1235456" cy="123545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7540" y="2801054"/>
            <a:ext cx="1160653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06" y="2534094"/>
            <a:ext cx="2275840" cy="22758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0" y="0"/>
            <a:ext cx="9144000" cy="1440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0000" y="1080000"/>
            <a:ext cx="3547200" cy="92042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180000" tIns="90000" rIns="180000" bIns="90000" rtlCol="0">
            <a:spAutoFit/>
          </a:bodyPr>
          <a:lstStyle/>
          <a:p>
            <a:r>
              <a:rPr lang="es-ES_tradnl" sz="2400" b="1" dirty="0" smtClean="0">
                <a:latin typeface="Roboto" charset="0"/>
                <a:ea typeface="Roboto" charset="0"/>
                <a:cs typeface="Roboto" charset="0"/>
              </a:rPr>
              <a:t>Una </a:t>
            </a:r>
            <a:r>
              <a:rPr lang="es-ES_tradnl" sz="2400" b="1" dirty="0" err="1" smtClean="0">
                <a:latin typeface="Roboto" charset="0"/>
                <a:ea typeface="Roboto" charset="0"/>
                <a:cs typeface="Roboto" charset="0"/>
              </a:rPr>
              <a:t>soluci</a:t>
            </a:r>
            <a:r>
              <a:rPr lang="es-ES" sz="2400" b="1" dirty="0" err="1" smtClean="0">
                <a:latin typeface="Roboto" charset="0"/>
                <a:ea typeface="Roboto" charset="0"/>
                <a:cs typeface="Roboto" charset="0"/>
              </a:rPr>
              <a:t>ón</a:t>
            </a:r>
            <a:r>
              <a:rPr lang="es-ES" sz="2400" b="1" dirty="0" smtClean="0">
                <a:latin typeface="Roboto" charset="0"/>
                <a:ea typeface="Roboto" charset="0"/>
                <a:cs typeface="Roboto" charset="0"/>
              </a:rPr>
              <a:t> integral </a:t>
            </a:r>
          </a:p>
          <a:p>
            <a:pPr>
              <a:spcAft>
                <a:spcPts val="2400"/>
              </a:spcAft>
            </a:pPr>
            <a:r>
              <a:rPr lang="es-ES" sz="2400" b="1" dirty="0" smtClean="0">
                <a:latin typeface="Roboto" charset="0"/>
                <a:ea typeface="Roboto" charset="0"/>
                <a:cs typeface="Roboto" charset="0"/>
              </a:rPr>
              <a:t>...a un costo accesible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0" y="4194381"/>
            <a:ext cx="9144000" cy="26509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>
                  <a:alpha val="75000"/>
                </a:schemeClr>
              </a:gs>
              <a:gs pos="100000">
                <a:schemeClr val="bg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58" y="5165888"/>
            <a:ext cx="1570736" cy="9773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737" y="5449264"/>
            <a:ext cx="2103120" cy="40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9" y="5474244"/>
            <a:ext cx="2011680" cy="360680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3069260" y="5449264"/>
            <a:ext cx="631858" cy="4064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lecha derecha 14"/>
          <p:cNvSpPr/>
          <p:nvPr/>
        </p:nvSpPr>
        <p:spPr>
          <a:xfrm>
            <a:off x="5250594" y="5449264"/>
            <a:ext cx="631858" cy="4064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CuadroTexto 16"/>
          <p:cNvSpPr txBox="1"/>
          <p:nvPr/>
        </p:nvSpPr>
        <p:spPr>
          <a:xfrm>
            <a:off x="4267200" y="1080000"/>
            <a:ext cx="4323100" cy="119742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180000" tIns="90000" rIns="180000" bIns="90000" rtlCol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s-ES_tradnl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Incluye </a:t>
            </a:r>
            <a:r>
              <a:rPr lang="es-ES_tradnl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fotos y video que puedes utilizar en redes sociales, portales inmobiliarios o </a:t>
            </a:r>
            <a:r>
              <a:rPr lang="es-ES_tradnl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páginas </a:t>
            </a:r>
            <a:r>
              <a:rPr lang="es-ES_tradnl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es-ES_tradnl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es-ES_tradnl" sz="2200" b="1" dirty="0">
              <a:solidFill>
                <a:schemeClr val="tx1">
                  <a:lumMod val="95000"/>
                  <a:lumOff val="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9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dirty="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960" y="4817745"/>
            <a:ext cx="975360" cy="78295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761553" y="2036900"/>
            <a:ext cx="5704000" cy="3321079"/>
          </a:xfrm>
          <a:prstGeom prst="rect">
            <a:avLst/>
          </a:prstGeom>
          <a:solidFill>
            <a:schemeClr val="tx1">
              <a:lumMod val="75000"/>
              <a:lumOff val="25000"/>
              <a:alpha val="35000"/>
            </a:schemeClr>
          </a:solidFill>
        </p:spPr>
        <p:txBody>
          <a:bodyPr wrap="square" lIns="180000" tIns="90000" rIns="180000" bIns="90000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s-ES" sz="2600" b="1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Agenda una cita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s-ES" sz="2600" b="1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Vamos a tu inmueble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s-ES" sz="2600" b="1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Recibe el link </a:t>
            </a:r>
            <a:r>
              <a:rPr lang="es-ES" sz="2600" b="1" dirty="0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  <a:hlinkClick r:id="rId5"/>
              </a:rPr>
              <a:t>(ver ejemplo)</a:t>
            </a:r>
            <a:endParaRPr lang="es-ES_tradnl" sz="2600" b="1" dirty="0" smtClean="0">
              <a:solidFill>
                <a:srgbClr val="B2FF59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s-ES_tradnl" sz="3200" b="1" dirty="0" smtClean="0">
              <a:solidFill>
                <a:srgbClr val="B2FF59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s-ES_tradnl" sz="32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¡</a:t>
            </a:r>
            <a:r>
              <a:rPr lang="es-ES" sz="32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Todo en menos de </a:t>
            </a:r>
          </a:p>
          <a:p>
            <a:pPr algn="ctr"/>
            <a:r>
              <a:rPr lang="es-ES" sz="32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una semana!</a:t>
            </a:r>
            <a:endParaRPr lang="es-ES_tradnl" sz="32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1930400"/>
          </a:xfrm>
          <a:prstGeom prst="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432000" cy="432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720000" y="242389"/>
            <a:ext cx="3068053" cy="52322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2800" err="1" smtClean="0">
                <a:solidFill>
                  <a:srgbClr val="B2FF59"/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ES_tradnl" sz="280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</a:t>
            </a:r>
            <a:r>
              <a:rPr lang="es-ES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íz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440000" y="4140000"/>
            <a:ext cx="6840000" cy="1535975"/>
          </a:xfrm>
          <a:prstGeom prst="rect">
            <a:avLst/>
          </a:prstGeom>
          <a:solidFill>
            <a:schemeClr val="tx1">
              <a:alpha val="25000"/>
            </a:schemeClr>
          </a:solidFill>
          <a:effectLst/>
        </p:spPr>
        <p:txBody>
          <a:bodyPr wrap="square" lIns="180000" tIns="90000" rIns="180000" bIns="9000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" sz="2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</a:t>
            </a:r>
            <a:r>
              <a:rPr lang="es-ES" sz="2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lámanos: </a:t>
            </a:r>
            <a:r>
              <a:rPr lang="es-ES" sz="2600" b="1" dirty="0" smtClean="0">
                <a:solidFill>
                  <a:srgbClr val="59FFA1"/>
                </a:solidFill>
                <a:latin typeface="Roboto" charset="0"/>
                <a:ea typeface="Roboto" charset="0"/>
                <a:cs typeface="Roboto" charset="0"/>
              </a:rPr>
              <a:t>(044) 55 4454 5312</a:t>
            </a:r>
          </a:p>
          <a:p>
            <a:pPr algn="r">
              <a:spcAft>
                <a:spcPts val="600"/>
              </a:spcAft>
            </a:pPr>
            <a:r>
              <a:rPr lang="es-ES" sz="2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escríbenos: </a:t>
            </a:r>
            <a:r>
              <a:rPr lang="es-ES" sz="26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  <a:hlinkClick r:id="rId4"/>
              </a:rPr>
              <a:t>contacto@primeraraiz.com</a:t>
            </a:r>
            <a:endParaRPr lang="es-ES" sz="26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algn="r">
              <a:spcAft>
                <a:spcPts val="600"/>
              </a:spcAft>
            </a:pPr>
            <a:r>
              <a:rPr lang="es-ES" sz="26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visítanos: </a:t>
            </a:r>
            <a:r>
              <a:rPr lang="es-ES" sz="2600" b="1" dirty="0" err="1" smtClean="0">
                <a:solidFill>
                  <a:srgbClr val="00FC6E"/>
                </a:solidFill>
                <a:latin typeface="Roboto" charset="0"/>
                <a:ea typeface="Roboto" charset="0"/>
                <a:cs typeface="Roboto" charset="0"/>
                <a:hlinkClick r:id="rId5"/>
              </a:rPr>
              <a:t>primeraraiz.com</a:t>
            </a:r>
            <a:endParaRPr lang="es-ES" sz="2600" b="1" dirty="0">
              <a:solidFill>
                <a:srgbClr val="00FC6E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r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9FFA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2273</TotalTime>
  <Words>191</Words>
  <Application>Microsoft Macintosh PowerPoint</Application>
  <PresentationFormat>Presentación en pantalla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46</cp:revision>
  <dcterms:created xsi:type="dcterms:W3CDTF">2017-01-16T23:28:55Z</dcterms:created>
  <dcterms:modified xsi:type="dcterms:W3CDTF">2017-01-23T22:11:38Z</dcterms:modified>
</cp:coreProperties>
</file>